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4BC3-4A1A-4382-ADEB-232A7ACB16E9}" type="datetimeFigureOut">
              <a:rPr lang="nb-NO" smtClean="0"/>
              <a:t>24.08.2016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9C70C-E0EC-48A0-BC94-577C32B96C0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4BC3-4A1A-4382-ADEB-232A7ACB16E9}" type="datetimeFigureOut">
              <a:rPr lang="nb-NO" smtClean="0"/>
              <a:t>24.08.2016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9C70C-E0EC-48A0-BC94-577C32B96C0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4BC3-4A1A-4382-ADEB-232A7ACB16E9}" type="datetimeFigureOut">
              <a:rPr lang="nb-NO" smtClean="0"/>
              <a:t>24.08.2016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9C70C-E0EC-48A0-BC94-577C32B96C0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4BC3-4A1A-4382-ADEB-232A7ACB16E9}" type="datetimeFigureOut">
              <a:rPr lang="nb-NO" smtClean="0"/>
              <a:t>24.08.2016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9C70C-E0EC-48A0-BC94-577C32B96C0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4BC3-4A1A-4382-ADEB-232A7ACB16E9}" type="datetimeFigureOut">
              <a:rPr lang="nb-NO" smtClean="0"/>
              <a:t>24.08.2016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9C70C-E0EC-48A0-BC94-577C32B96C0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4BC3-4A1A-4382-ADEB-232A7ACB16E9}" type="datetimeFigureOut">
              <a:rPr lang="nb-NO" smtClean="0"/>
              <a:t>24.08.2016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9C70C-E0EC-48A0-BC94-577C32B96C0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4BC3-4A1A-4382-ADEB-232A7ACB16E9}" type="datetimeFigureOut">
              <a:rPr lang="nb-NO" smtClean="0"/>
              <a:t>24.08.2016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9C70C-E0EC-48A0-BC94-577C32B96C0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4BC3-4A1A-4382-ADEB-232A7ACB16E9}" type="datetimeFigureOut">
              <a:rPr lang="nb-NO" smtClean="0"/>
              <a:t>24.08.2016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9C70C-E0EC-48A0-BC94-577C32B96C0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4BC3-4A1A-4382-ADEB-232A7ACB16E9}" type="datetimeFigureOut">
              <a:rPr lang="nb-NO" smtClean="0"/>
              <a:t>24.08.2016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9C70C-E0EC-48A0-BC94-577C32B96C0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4BC3-4A1A-4382-ADEB-232A7ACB16E9}" type="datetimeFigureOut">
              <a:rPr lang="nb-NO" smtClean="0"/>
              <a:t>24.08.2016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9C70C-E0EC-48A0-BC94-577C32B96C0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4BC3-4A1A-4382-ADEB-232A7ACB16E9}" type="datetimeFigureOut">
              <a:rPr lang="nb-NO" smtClean="0"/>
              <a:t>24.08.2016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9C70C-E0EC-48A0-BC94-577C32B96C0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44BC3-4A1A-4382-ADEB-232A7ACB16E9}" type="datetimeFigureOut">
              <a:rPr lang="nb-NO" smtClean="0"/>
              <a:t>24.08.2016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9C70C-E0EC-48A0-BC94-577C32B96C0B}" type="slidenum">
              <a:rPr lang="nb-NO" smtClean="0"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smtClean="0"/>
              <a:t> 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smtClean="0"/>
              <a:t> </a:t>
            </a:r>
            <a:endParaRPr lang="nb-NO"/>
          </a:p>
        </p:txBody>
      </p:sp>
      <p:sp>
        <p:nvSpPr>
          <p:cNvPr id="5" name="TekstSylinder 4"/>
          <p:cNvSpPr txBox="1"/>
          <p:nvPr/>
        </p:nvSpPr>
        <p:spPr>
          <a:xfrm>
            <a:off x="179512" y="26064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mtClean="0"/>
              <a:t>1. Choose </a:t>
            </a:r>
            <a:r>
              <a:rPr lang="nb-NO" b="1" i="1" smtClean="0"/>
              <a:t>Ny annonse </a:t>
            </a:r>
            <a:r>
              <a:rPr lang="nb-NO" smtClean="0"/>
              <a:t>–  New Ad</a:t>
            </a:r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107504" y="4149080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mtClean="0"/>
              <a:t>2. Choose </a:t>
            </a:r>
            <a:r>
              <a:rPr lang="nb-NO" b="1" i="1" smtClean="0"/>
              <a:t>Bolig i utlandet til salgs</a:t>
            </a:r>
            <a:r>
              <a:rPr lang="nb-NO" smtClean="0"/>
              <a:t> – Real estate for sale abroad</a:t>
            </a:r>
            <a:endParaRPr lang="nb-NO" b="1" i="1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620688"/>
            <a:ext cx="7598478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509119"/>
            <a:ext cx="8352928" cy="2104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 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smtClean="0"/>
              <a:t> </a:t>
            </a:r>
            <a:endParaRPr lang="nb-NO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3971925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933056"/>
            <a:ext cx="8856984" cy="1501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kstSylinder 5"/>
          <p:cNvSpPr txBox="1"/>
          <p:nvPr/>
        </p:nvSpPr>
        <p:spPr>
          <a:xfrm>
            <a:off x="4283968" y="116632"/>
            <a:ext cx="46805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i="1" smtClean="0"/>
              <a:t>Megler</a:t>
            </a:r>
            <a:r>
              <a:rPr lang="nb-NO" sz="1600" smtClean="0"/>
              <a:t> – Broker/seller </a:t>
            </a:r>
          </a:p>
          <a:p>
            <a:endParaRPr lang="nb-NO" sz="1600"/>
          </a:p>
          <a:p>
            <a:r>
              <a:rPr lang="nb-NO" sz="1600" b="1" i="1" smtClean="0"/>
              <a:t>Kontaktperson</a:t>
            </a:r>
            <a:r>
              <a:rPr lang="nb-NO" sz="1600" smtClean="0"/>
              <a:t> – Contactperson name</a:t>
            </a:r>
          </a:p>
          <a:p>
            <a:r>
              <a:rPr lang="nb-NO" sz="1600" b="1" i="1" smtClean="0"/>
              <a:t>Hjemmeside</a:t>
            </a:r>
            <a:r>
              <a:rPr lang="nb-NO" sz="1600" smtClean="0"/>
              <a:t> – Homepage</a:t>
            </a:r>
          </a:p>
          <a:p>
            <a:r>
              <a:rPr lang="nb-NO" sz="1600" b="1" i="1" smtClean="0"/>
              <a:t>Tlf. nr </a:t>
            </a:r>
            <a:r>
              <a:rPr lang="nb-NO" sz="1600" smtClean="0"/>
              <a:t>– Phone</a:t>
            </a:r>
          </a:p>
          <a:p>
            <a:r>
              <a:rPr lang="nb-NO" sz="1600" b="1" i="1" smtClean="0"/>
              <a:t>Mobil</a:t>
            </a:r>
            <a:r>
              <a:rPr lang="nb-NO" sz="1600" smtClean="0"/>
              <a:t> – Mobile</a:t>
            </a:r>
          </a:p>
          <a:p>
            <a:endParaRPr lang="nb-NO" sz="1600"/>
          </a:p>
          <a:p>
            <a:endParaRPr lang="nb-NO" sz="1600" b="1" i="1" smtClean="0"/>
          </a:p>
          <a:p>
            <a:r>
              <a:rPr lang="nb-NO" sz="1600" b="1" i="1" smtClean="0"/>
              <a:t>Megler 2</a:t>
            </a:r>
            <a:r>
              <a:rPr lang="nb-NO" sz="1600" smtClean="0"/>
              <a:t> – If you want two contactpersons in the ad, pleas fill in this as well.</a:t>
            </a:r>
            <a:endParaRPr lang="nb-NO" sz="1600"/>
          </a:p>
        </p:txBody>
      </p:sp>
      <p:sp>
        <p:nvSpPr>
          <p:cNvPr id="7" name="TekstSylinder 6"/>
          <p:cNvSpPr txBox="1"/>
          <p:nvPr/>
        </p:nvSpPr>
        <p:spPr>
          <a:xfrm>
            <a:off x="179512" y="5229200"/>
            <a:ext cx="87849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i="1" smtClean="0"/>
              <a:t>Din referanse </a:t>
            </a:r>
            <a:r>
              <a:rPr lang="nb-NO" sz="1600" smtClean="0"/>
              <a:t>– Your referance, if you want to have a special referance on the invoice for this property</a:t>
            </a:r>
          </a:p>
          <a:p>
            <a:endParaRPr lang="nb-NO" sz="1600"/>
          </a:p>
          <a:p>
            <a:r>
              <a:rPr lang="nb-NO" sz="1600" b="1" i="1" smtClean="0"/>
              <a:t>Annonse aktiv fra-til (dd.mm.åååå) </a:t>
            </a:r>
            <a:r>
              <a:rPr lang="nb-NO" sz="1600" smtClean="0"/>
              <a:t>– Ad active from-to date (dd.mm.yyyy)</a:t>
            </a:r>
          </a:p>
          <a:p>
            <a:endParaRPr lang="nb-NO" sz="1600"/>
          </a:p>
          <a:p>
            <a:r>
              <a:rPr lang="nb-NO" sz="1600" smtClean="0"/>
              <a:t>To continue, choose </a:t>
            </a:r>
            <a:r>
              <a:rPr lang="nb-NO" sz="1600" b="1" i="1"/>
              <a:t>N</a:t>
            </a:r>
            <a:r>
              <a:rPr lang="nb-NO" sz="1600" b="1" i="1" smtClean="0"/>
              <a:t>este side </a:t>
            </a:r>
            <a:r>
              <a:rPr lang="nb-NO" sz="1600" smtClean="0"/>
              <a:t>– Next page</a:t>
            </a:r>
            <a:endParaRPr lang="nb-NO" sz="16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 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smtClean="0"/>
              <a:t> </a:t>
            </a:r>
            <a:endParaRPr lang="nb-NO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052736"/>
            <a:ext cx="7452320" cy="3180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kstSylinder 5"/>
          <p:cNvSpPr txBox="1"/>
          <p:nvPr/>
        </p:nvSpPr>
        <p:spPr>
          <a:xfrm>
            <a:off x="251520" y="116632"/>
            <a:ext cx="864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mtClean="0"/>
              <a:t>4. Upload pictures</a:t>
            </a:r>
          </a:p>
          <a:p>
            <a:endParaRPr lang="nb-NO"/>
          </a:p>
          <a:p>
            <a:r>
              <a:rPr lang="nb-NO" smtClean="0"/>
              <a:t>Choose </a:t>
            </a:r>
            <a:r>
              <a:rPr lang="nb-NO" b="1" i="1" smtClean="0"/>
              <a:t>Last inn bilder </a:t>
            </a:r>
            <a:r>
              <a:rPr lang="nb-NO" smtClean="0"/>
              <a:t>– Upload photos</a:t>
            </a:r>
            <a:endParaRPr lang="nb-NO"/>
          </a:p>
        </p:txBody>
      </p:sp>
      <p:sp>
        <p:nvSpPr>
          <p:cNvPr id="7" name="TekstSylinder 6"/>
          <p:cNvSpPr txBox="1"/>
          <p:nvPr/>
        </p:nvSpPr>
        <p:spPr>
          <a:xfrm>
            <a:off x="395536" y="4509120"/>
            <a:ext cx="81369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mtClean="0"/>
              <a:t>If you have any PDF-documents you want to publish in the ad, pleas choose </a:t>
            </a:r>
            <a:r>
              <a:rPr lang="nb-NO" b="1" i="1" smtClean="0"/>
              <a:t>Lagre pdf i annonsen</a:t>
            </a:r>
            <a:r>
              <a:rPr lang="nb-NO" smtClean="0"/>
              <a:t> – save pdf in the ad</a:t>
            </a:r>
          </a:p>
          <a:p>
            <a:endParaRPr lang="nb-NO"/>
          </a:p>
          <a:p>
            <a:r>
              <a:rPr lang="nb-NO" smtClean="0"/>
              <a:t>If you want video or 360 pictures in the ad, chose this and fill in link to where the video/pdt is published and choose </a:t>
            </a:r>
            <a:r>
              <a:rPr lang="nb-NO" b="1" i="1" smtClean="0"/>
              <a:t>Lagre</a:t>
            </a:r>
            <a:r>
              <a:rPr lang="nb-NO" smtClean="0"/>
              <a:t> - Save</a:t>
            </a:r>
            <a:endParaRPr lang="nb-NO"/>
          </a:p>
        </p:txBody>
      </p:sp>
      <p:sp>
        <p:nvSpPr>
          <p:cNvPr id="8" name="Avrundet rektangel 7"/>
          <p:cNvSpPr/>
          <p:nvPr/>
        </p:nvSpPr>
        <p:spPr>
          <a:xfrm>
            <a:off x="6876256" y="3861048"/>
            <a:ext cx="1008112" cy="43204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Avrundet rektangel 8"/>
          <p:cNvSpPr/>
          <p:nvPr/>
        </p:nvSpPr>
        <p:spPr>
          <a:xfrm>
            <a:off x="539552" y="6165304"/>
            <a:ext cx="8280920" cy="50405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TekstSylinder 9"/>
          <p:cNvSpPr txBox="1"/>
          <p:nvPr/>
        </p:nvSpPr>
        <p:spPr>
          <a:xfrm>
            <a:off x="611560" y="6237312"/>
            <a:ext cx="8064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i="1" smtClean="0"/>
              <a:t>Se annonsen </a:t>
            </a:r>
            <a:r>
              <a:rPr lang="nb-NO" sz="1600" smtClean="0"/>
              <a:t>– See the ad          </a:t>
            </a:r>
            <a:r>
              <a:rPr lang="nb-NO" sz="1600" b="1" i="1" smtClean="0"/>
              <a:t>Forrige side </a:t>
            </a:r>
            <a:r>
              <a:rPr lang="nb-NO" sz="1600" smtClean="0"/>
              <a:t>– Previous page          </a:t>
            </a:r>
            <a:r>
              <a:rPr lang="nb-NO" sz="1600" b="1" i="1" smtClean="0"/>
              <a:t>Neste side </a:t>
            </a:r>
            <a:r>
              <a:rPr lang="nb-NO" sz="1600" smtClean="0"/>
              <a:t>– Next page     </a:t>
            </a:r>
            <a:endParaRPr lang="nb-NO"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 </a:t>
            </a:r>
            <a:endParaRPr lang="nb-NO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7128792" cy="2571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Sylinder 4"/>
          <p:cNvSpPr txBox="1"/>
          <p:nvPr/>
        </p:nvSpPr>
        <p:spPr>
          <a:xfrm>
            <a:off x="179512" y="2852936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err="1" smtClean="0"/>
              <a:t>After</a:t>
            </a:r>
            <a:r>
              <a:rPr lang="nb-NO" sz="1200" dirty="0" smtClean="0"/>
              <a:t> </a:t>
            </a:r>
            <a:r>
              <a:rPr lang="nb-NO" sz="1200" dirty="0" err="1" smtClean="0"/>
              <a:t>uploading</a:t>
            </a:r>
            <a:r>
              <a:rPr lang="nb-NO" sz="1200" dirty="0" smtClean="0"/>
              <a:t> </a:t>
            </a:r>
            <a:r>
              <a:rPr lang="nb-NO" sz="1200" dirty="0" err="1" smtClean="0"/>
              <a:t>the</a:t>
            </a:r>
            <a:r>
              <a:rPr lang="nb-NO" sz="1200" dirty="0" smtClean="0"/>
              <a:t> </a:t>
            </a:r>
            <a:r>
              <a:rPr lang="nb-NO" sz="1200" dirty="0" err="1" smtClean="0"/>
              <a:t>pictures</a:t>
            </a:r>
            <a:r>
              <a:rPr lang="nb-NO" sz="1200" dirty="0" smtClean="0"/>
              <a:t> (and </a:t>
            </a:r>
            <a:r>
              <a:rPr lang="nb-NO" sz="1200" smtClean="0"/>
              <a:t>pdf/360 </a:t>
            </a:r>
            <a:r>
              <a:rPr lang="nb-NO" sz="1200" dirty="0" err="1" smtClean="0"/>
              <a:t>pictures</a:t>
            </a:r>
            <a:r>
              <a:rPr lang="nb-NO" sz="1200" dirty="0" smtClean="0"/>
              <a:t>) </a:t>
            </a:r>
            <a:r>
              <a:rPr lang="nb-NO" sz="1200" dirty="0" err="1" smtClean="0"/>
              <a:t>choose</a:t>
            </a:r>
            <a:r>
              <a:rPr lang="nb-NO" sz="1200" dirty="0" smtClean="0"/>
              <a:t> </a:t>
            </a:r>
            <a:r>
              <a:rPr lang="nb-NO" sz="1200" dirty="0" err="1" smtClean="0"/>
              <a:t>next</a:t>
            </a:r>
            <a:r>
              <a:rPr lang="nb-NO" sz="1200" dirty="0" smtClean="0"/>
              <a:t> </a:t>
            </a:r>
            <a:r>
              <a:rPr lang="nb-NO" sz="1200" dirty="0" err="1" smtClean="0"/>
              <a:t>page</a:t>
            </a:r>
            <a:r>
              <a:rPr lang="nb-NO" sz="1200" dirty="0" smtClean="0"/>
              <a:t>, and </a:t>
            </a:r>
            <a:r>
              <a:rPr lang="nb-NO" sz="1200" dirty="0" err="1" smtClean="0"/>
              <a:t>you’ll</a:t>
            </a:r>
            <a:r>
              <a:rPr lang="nb-NO" sz="1200" dirty="0" smtClean="0"/>
              <a:t> </a:t>
            </a:r>
            <a:r>
              <a:rPr lang="nb-NO" sz="1200" dirty="0" err="1" smtClean="0"/>
              <a:t>see</a:t>
            </a:r>
            <a:r>
              <a:rPr lang="nb-NO" sz="1200" dirty="0" smtClean="0"/>
              <a:t> </a:t>
            </a:r>
            <a:r>
              <a:rPr lang="nb-NO" sz="1200" dirty="0" err="1" smtClean="0"/>
              <a:t>this</a:t>
            </a:r>
            <a:r>
              <a:rPr lang="nb-NO" sz="1200" dirty="0" smtClean="0"/>
              <a:t>.</a:t>
            </a:r>
          </a:p>
          <a:p>
            <a:r>
              <a:rPr lang="nb-NO" sz="1200" dirty="0" smtClean="0"/>
              <a:t>This is </a:t>
            </a:r>
            <a:r>
              <a:rPr lang="nb-NO" sz="1200" dirty="0" err="1" smtClean="0"/>
              <a:t>the</a:t>
            </a:r>
            <a:r>
              <a:rPr lang="nb-NO" sz="1200" dirty="0" smtClean="0"/>
              <a:t> last </a:t>
            </a:r>
            <a:r>
              <a:rPr lang="nb-NO" sz="1200" dirty="0" err="1" smtClean="0"/>
              <a:t>step</a:t>
            </a:r>
            <a:r>
              <a:rPr lang="nb-NO" sz="1200" dirty="0" smtClean="0"/>
              <a:t> </a:t>
            </a:r>
            <a:r>
              <a:rPr lang="nb-NO" sz="1200" dirty="0" err="1" smtClean="0"/>
              <a:t>before</a:t>
            </a:r>
            <a:r>
              <a:rPr lang="nb-NO" sz="1200" dirty="0" smtClean="0"/>
              <a:t> </a:t>
            </a:r>
            <a:r>
              <a:rPr lang="nb-NO" sz="1200" dirty="0" err="1" smtClean="0"/>
              <a:t>publishing</a:t>
            </a:r>
            <a:r>
              <a:rPr lang="nb-NO" sz="1200" dirty="0" smtClean="0"/>
              <a:t>.</a:t>
            </a:r>
          </a:p>
          <a:p>
            <a:endParaRPr lang="nb-NO" sz="1200" dirty="0"/>
          </a:p>
          <a:p>
            <a:r>
              <a:rPr lang="nb-NO" sz="1200" dirty="0" smtClean="0"/>
              <a:t>Here </a:t>
            </a:r>
            <a:r>
              <a:rPr lang="nb-NO" sz="1200" dirty="0" err="1" smtClean="0"/>
              <a:t>you</a:t>
            </a:r>
            <a:r>
              <a:rPr lang="nb-NO" sz="1200" dirty="0" smtClean="0"/>
              <a:t> </a:t>
            </a:r>
            <a:r>
              <a:rPr lang="nb-NO" sz="1200" dirty="0" err="1" smtClean="0"/>
              <a:t>will</a:t>
            </a:r>
            <a:r>
              <a:rPr lang="nb-NO" sz="1200" dirty="0" smtClean="0"/>
              <a:t> </a:t>
            </a:r>
            <a:r>
              <a:rPr lang="nb-NO" sz="1200" dirty="0" err="1" smtClean="0"/>
              <a:t>see</a:t>
            </a:r>
            <a:r>
              <a:rPr lang="nb-NO" sz="1200" dirty="0" smtClean="0"/>
              <a:t> </a:t>
            </a:r>
            <a:r>
              <a:rPr lang="nb-NO" sz="1200" dirty="0" err="1" smtClean="0"/>
              <a:t>the</a:t>
            </a:r>
            <a:r>
              <a:rPr lang="nb-NO" sz="1200" dirty="0" smtClean="0"/>
              <a:t> </a:t>
            </a:r>
            <a:r>
              <a:rPr lang="nb-NO" sz="1200" dirty="0" err="1" smtClean="0"/>
              <a:t>cost</a:t>
            </a:r>
            <a:r>
              <a:rPr lang="nb-NO" sz="1200" dirty="0" smtClean="0"/>
              <a:t> for </a:t>
            </a:r>
            <a:r>
              <a:rPr lang="nb-NO" sz="1200" dirty="0" err="1" smtClean="0"/>
              <a:t>the</a:t>
            </a:r>
            <a:r>
              <a:rPr lang="nb-NO" sz="1200" dirty="0" smtClean="0"/>
              <a:t> ad, and </a:t>
            </a:r>
            <a:r>
              <a:rPr lang="nb-NO" sz="1200" dirty="0" err="1" smtClean="0"/>
              <a:t>the</a:t>
            </a:r>
            <a:r>
              <a:rPr lang="nb-NO" sz="1200" dirty="0" smtClean="0"/>
              <a:t> </a:t>
            </a:r>
            <a:r>
              <a:rPr lang="nb-NO" sz="1200" dirty="0" err="1" smtClean="0"/>
              <a:t>unique</a:t>
            </a:r>
            <a:r>
              <a:rPr lang="nb-NO" sz="1200" dirty="0" smtClean="0"/>
              <a:t> FINN-</a:t>
            </a:r>
            <a:r>
              <a:rPr lang="nb-NO" sz="1200" dirty="0" err="1" smtClean="0"/>
              <a:t>code</a:t>
            </a:r>
            <a:r>
              <a:rPr lang="nb-NO" sz="1200" dirty="0" smtClean="0"/>
              <a:t> for </a:t>
            </a:r>
            <a:r>
              <a:rPr lang="nb-NO" sz="1200" dirty="0" err="1" smtClean="0"/>
              <a:t>the</a:t>
            </a:r>
            <a:r>
              <a:rPr lang="nb-NO" sz="1200" dirty="0" smtClean="0"/>
              <a:t> ad.</a:t>
            </a:r>
          </a:p>
          <a:p>
            <a:endParaRPr lang="nb-NO" sz="1200" dirty="0"/>
          </a:p>
          <a:p>
            <a:r>
              <a:rPr lang="nb-NO" sz="1200" dirty="0" smtClean="0"/>
              <a:t>To finish and </a:t>
            </a:r>
            <a:r>
              <a:rPr lang="nb-NO" sz="1200" dirty="0" err="1" smtClean="0"/>
              <a:t>publish</a:t>
            </a:r>
            <a:r>
              <a:rPr lang="nb-NO" sz="1200" dirty="0" smtClean="0"/>
              <a:t>, </a:t>
            </a:r>
            <a:r>
              <a:rPr lang="nb-NO" sz="1200" dirty="0" err="1" smtClean="0"/>
              <a:t>choose</a:t>
            </a:r>
            <a:r>
              <a:rPr lang="nb-NO" sz="1200" dirty="0" smtClean="0"/>
              <a:t> </a:t>
            </a:r>
            <a:r>
              <a:rPr lang="nb-NO" sz="1200" b="1" i="1" dirty="0" smtClean="0"/>
              <a:t>Neste side </a:t>
            </a:r>
            <a:r>
              <a:rPr lang="nb-NO" sz="1200" dirty="0" smtClean="0"/>
              <a:t>– </a:t>
            </a:r>
            <a:r>
              <a:rPr lang="nb-NO" sz="1200" dirty="0" err="1" smtClean="0"/>
              <a:t>Next</a:t>
            </a:r>
            <a:r>
              <a:rPr lang="nb-NO" sz="1200" dirty="0" smtClean="0"/>
              <a:t> </a:t>
            </a:r>
            <a:r>
              <a:rPr lang="nb-NO" sz="1200" dirty="0" err="1" smtClean="0"/>
              <a:t>page</a:t>
            </a:r>
            <a:endParaRPr lang="nb-NO" sz="1200" dirty="0"/>
          </a:p>
        </p:txBody>
      </p:sp>
      <p:pic>
        <p:nvPicPr>
          <p:cNvPr id="1229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797152"/>
            <a:ext cx="8229600" cy="1952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kstSylinder 6"/>
          <p:cNvSpPr txBox="1"/>
          <p:nvPr/>
        </p:nvSpPr>
        <p:spPr>
          <a:xfrm>
            <a:off x="251520" y="4365104"/>
            <a:ext cx="8136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smtClean="0"/>
              <a:t>Your are finished, and the ad will be active within short time</a:t>
            </a:r>
            <a:endParaRPr lang="nb-NO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 </a:t>
            </a:r>
            <a:endParaRPr lang="nb-NO"/>
          </a:p>
        </p:txBody>
      </p:sp>
      <p:sp>
        <p:nvSpPr>
          <p:cNvPr id="9" name="TekstSylinder 8"/>
          <p:cNvSpPr txBox="1"/>
          <p:nvPr/>
        </p:nvSpPr>
        <p:spPr>
          <a:xfrm>
            <a:off x="3131840" y="260648"/>
            <a:ext cx="5688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mtClean="0"/>
              <a:t>3. Fill in information regarding the property.</a:t>
            </a:r>
          </a:p>
          <a:p>
            <a:endParaRPr lang="nb-NO"/>
          </a:p>
          <a:p>
            <a:endParaRPr lang="nb-NO"/>
          </a:p>
          <a:p>
            <a:endParaRPr lang="nb-NO"/>
          </a:p>
        </p:txBody>
      </p:sp>
      <p:pic>
        <p:nvPicPr>
          <p:cNvPr id="205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2828898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kstSylinder 11"/>
          <p:cNvSpPr txBox="1"/>
          <p:nvPr/>
        </p:nvSpPr>
        <p:spPr>
          <a:xfrm>
            <a:off x="3203848" y="1124744"/>
            <a:ext cx="55446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Fields marked </a:t>
            </a:r>
            <a:r>
              <a:rPr lang="nb-NO" dirty="0" err="1" smtClean="0"/>
              <a:t>with</a:t>
            </a:r>
            <a:r>
              <a:rPr lang="nb-NO" dirty="0" smtClean="0"/>
              <a:t> </a:t>
            </a:r>
            <a:r>
              <a:rPr lang="nb-NO" dirty="0" err="1" smtClean="0"/>
              <a:t>blue</a:t>
            </a:r>
            <a:r>
              <a:rPr lang="nb-NO" dirty="0" smtClean="0"/>
              <a:t> star is </a:t>
            </a:r>
            <a:r>
              <a:rPr lang="nb-NO" dirty="0" err="1" smtClean="0"/>
              <a:t>required</a:t>
            </a:r>
            <a:r>
              <a:rPr lang="nb-NO" dirty="0" smtClean="0"/>
              <a:t> </a:t>
            </a:r>
            <a:r>
              <a:rPr lang="nb-NO" dirty="0" err="1" smtClean="0"/>
              <a:t>fields</a:t>
            </a:r>
            <a:endParaRPr lang="nb-NO" dirty="0" smtClean="0"/>
          </a:p>
          <a:p>
            <a:endParaRPr lang="nb-NO" dirty="0"/>
          </a:p>
          <a:p>
            <a:r>
              <a:rPr lang="nb-NO" dirty="0" smtClean="0"/>
              <a:t>Fields marked </a:t>
            </a:r>
            <a:r>
              <a:rPr lang="nb-NO" dirty="0" err="1" smtClean="0"/>
              <a:t>with</a:t>
            </a:r>
            <a:r>
              <a:rPr lang="nb-NO" dirty="0" smtClean="0"/>
              <a:t>                   is </a:t>
            </a:r>
            <a:r>
              <a:rPr lang="nb-NO" dirty="0" err="1" smtClean="0"/>
              <a:t>common</a:t>
            </a:r>
            <a:r>
              <a:rPr lang="nb-NO" dirty="0" smtClean="0"/>
              <a:t> </a:t>
            </a:r>
            <a:r>
              <a:rPr lang="nb-NO" dirty="0" err="1" smtClean="0"/>
              <a:t>fields</a:t>
            </a:r>
            <a:r>
              <a:rPr lang="nb-NO" dirty="0" smtClean="0"/>
              <a:t> to </a:t>
            </a:r>
            <a:r>
              <a:rPr lang="nb-NO" dirty="0" err="1" smtClean="0"/>
              <a:t>fill</a:t>
            </a:r>
            <a:r>
              <a:rPr lang="nb-NO" dirty="0" smtClean="0"/>
              <a:t> </a:t>
            </a:r>
            <a:r>
              <a:rPr lang="nb-NO" dirty="0" err="1" smtClean="0"/>
              <a:t>out</a:t>
            </a:r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r>
              <a:rPr lang="nb-NO" dirty="0" err="1" smtClean="0"/>
              <a:t>I’ve</a:t>
            </a:r>
            <a:r>
              <a:rPr lang="nb-NO" dirty="0" smtClean="0"/>
              <a:t> </a:t>
            </a:r>
            <a:r>
              <a:rPr lang="nb-NO" dirty="0" err="1" smtClean="0"/>
              <a:t>split</a:t>
            </a:r>
            <a:r>
              <a:rPr lang="nb-NO" dirty="0" smtClean="0"/>
              <a:t>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page</a:t>
            </a:r>
            <a:r>
              <a:rPr lang="nb-NO" dirty="0" smtClean="0"/>
              <a:t> </a:t>
            </a:r>
            <a:r>
              <a:rPr lang="nb-NO" dirty="0" err="1" smtClean="0"/>
              <a:t>into</a:t>
            </a:r>
            <a:r>
              <a:rPr lang="nb-NO" dirty="0" smtClean="0"/>
              <a:t> </a:t>
            </a:r>
            <a:r>
              <a:rPr lang="nb-NO" dirty="0" err="1" smtClean="0"/>
              <a:t>svereal</a:t>
            </a:r>
            <a:r>
              <a:rPr lang="nb-NO" dirty="0" smtClean="0"/>
              <a:t> </a:t>
            </a:r>
            <a:r>
              <a:rPr lang="nb-NO" dirty="0" err="1" smtClean="0"/>
              <a:t>sections</a:t>
            </a:r>
            <a:r>
              <a:rPr lang="nb-NO" dirty="0" smtClean="0"/>
              <a:t>, so </a:t>
            </a:r>
            <a:r>
              <a:rPr lang="nb-NO" dirty="0" err="1" smtClean="0"/>
              <a:t>please</a:t>
            </a:r>
            <a:r>
              <a:rPr lang="nb-NO" dirty="0" smtClean="0"/>
              <a:t> </a:t>
            </a:r>
            <a:r>
              <a:rPr lang="nb-NO" dirty="0" err="1" smtClean="0"/>
              <a:t>see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next</a:t>
            </a:r>
            <a:r>
              <a:rPr lang="nb-NO" dirty="0" smtClean="0"/>
              <a:t> </a:t>
            </a:r>
            <a:r>
              <a:rPr lang="nb-NO" dirty="0" err="1" smtClean="0"/>
              <a:t>pages</a:t>
            </a:r>
            <a:endParaRPr lang="nb-NO" dirty="0" smtClean="0"/>
          </a:p>
          <a:p>
            <a:endParaRPr lang="nb-NO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1628800"/>
            <a:ext cx="8191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 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smtClean="0"/>
              <a:t> </a:t>
            </a:r>
            <a:endParaRPr lang="nb-NO"/>
          </a:p>
        </p:txBody>
      </p:sp>
      <p:sp>
        <p:nvSpPr>
          <p:cNvPr id="5" name="TekstSylinder 4"/>
          <p:cNvSpPr txBox="1"/>
          <p:nvPr/>
        </p:nvSpPr>
        <p:spPr>
          <a:xfrm>
            <a:off x="107504" y="3717032"/>
            <a:ext cx="88569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mtClean="0"/>
              <a:t>1. </a:t>
            </a:r>
            <a:r>
              <a:rPr lang="nb-NO" b="1" i="1" smtClean="0"/>
              <a:t>Overskrift</a:t>
            </a:r>
            <a:r>
              <a:rPr lang="nb-NO" smtClean="0"/>
              <a:t> – Heading for the ad</a:t>
            </a:r>
          </a:p>
          <a:p>
            <a:endParaRPr lang="nb-NO"/>
          </a:p>
          <a:p>
            <a:r>
              <a:rPr lang="nb-NO" smtClean="0"/>
              <a:t>2. </a:t>
            </a:r>
            <a:r>
              <a:rPr lang="nb-NO" b="1" i="1" smtClean="0"/>
              <a:t>Adresse</a:t>
            </a:r>
            <a:r>
              <a:rPr lang="nb-NO" smtClean="0"/>
              <a:t> – Adress</a:t>
            </a:r>
          </a:p>
          <a:p>
            <a:endParaRPr lang="nb-NO"/>
          </a:p>
          <a:p>
            <a:r>
              <a:rPr lang="nb-NO" smtClean="0"/>
              <a:t>3. </a:t>
            </a:r>
            <a:r>
              <a:rPr lang="nb-NO" b="1" i="1" smtClean="0"/>
              <a:t>Land</a:t>
            </a:r>
            <a:r>
              <a:rPr lang="nb-NO" smtClean="0"/>
              <a:t> – Country, choose country</a:t>
            </a:r>
          </a:p>
          <a:p>
            <a:endParaRPr lang="nb-NO"/>
          </a:p>
          <a:p>
            <a:r>
              <a:rPr lang="nb-NO" smtClean="0"/>
              <a:t>4. </a:t>
            </a:r>
            <a:r>
              <a:rPr lang="nb-NO" b="1" i="1" smtClean="0"/>
              <a:t>Område</a:t>
            </a:r>
            <a:r>
              <a:rPr lang="nb-NO" smtClean="0"/>
              <a:t> – Area, choose which area in the country</a:t>
            </a:r>
          </a:p>
          <a:p>
            <a:endParaRPr lang="nb-NO"/>
          </a:p>
          <a:p>
            <a:r>
              <a:rPr lang="nb-NO" smtClean="0"/>
              <a:t>5. If you want map in the ad, please choose </a:t>
            </a:r>
            <a:r>
              <a:rPr lang="nb-NO" b="1" i="1" smtClean="0"/>
              <a:t>Plasser annonsen i kart her </a:t>
            </a:r>
            <a:r>
              <a:rPr lang="nb-NO" smtClean="0"/>
              <a:t>– place the ad in map</a:t>
            </a:r>
          </a:p>
          <a:p>
            <a:endParaRPr lang="nb-NO"/>
          </a:p>
          <a:p>
            <a:endParaRPr lang="nb-NO"/>
          </a:p>
        </p:txBody>
      </p:sp>
      <p:cxnSp>
        <p:nvCxnSpPr>
          <p:cNvPr id="12" name="Rett pil 11"/>
          <p:cNvCxnSpPr/>
          <p:nvPr/>
        </p:nvCxnSpPr>
        <p:spPr>
          <a:xfrm rot="10800000" flipV="1">
            <a:off x="1763688" y="1669450"/>
            <a:ext cx="4032448" cy="247382"/>
          </a:xfrm>
          <a:prstGeom prst="straightConnector1">
            <a:avLst/>
          </a:prstGeom>
          <a:ln>
            <a:noFill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tt pil 13"/>
          <p:cNvCxnSpPr/>
          <p:nvPr/>
        </p:nvCxnSpPr>
        <p:spPr>
          <a:xfrm rot="10800000" flipV="1">
            <a:off x="1979712" y="2245514"/>
            <a:ext cx="3672408" cy="247382"/>
          </a:xfrm>
          <a:prstGeom prst="straightConnector1">
            <a:avLst/>
          </a:prstGeom>
          <a:ln>
            <a:noFill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tt pil 15"/>
          <p:cNvCxnSpPr/>
          <p:nvPr/>
        </p:nvCxnSpPr>
        <p:spPr>
          <a:xfrm rot="10800000" flipV="1">
            <a:off x="2771800" y="2461538"/>
            <a:ext cx="3024336" cy="103366"/>
          </a:xfrm>
          <a:prstGeom prst="straightConnector1">
            <a:avLst/>
          </a:prstGeom>
          <a:ln>
            <a:noFill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ett pil 17"/>
          <p:cNvCxnSpPr/>
          <p:nvPr/>
        </p:nvCxnSpPr>
        <p:spPr>
          <a:xfrm rot="10800000">
            <a:off x="2699792" y="2708920"/>
            <a:ext cx="3096344" cy="40650"/>
          </a:xfrm>
          <a:prstGeom prst="straightConnector1">
            <a:avLst/>
          </a:prstGeom>
          <a:ln>
            <a:noFill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ett pil 19"/>
          <p:cNvCxnSpPr/>
          <p:nvPr/>
        </p:nvCxnSpPr>
        <p:spPr>
          <a:xfrm rot="10800000" flipV="1">
            <a:off x="2267744" y="3140968"/>
            <a:ext cx="3600400" cy="175374"/>
          </a:xfrm>
          <a:prstGeom prst="straightConnector1">
            <a:avLst/>
          </a:prstGeom>
          <a:ln>
            <a:noFill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1" y="116632"/>
            <a:ext cx="8787213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kstSylinder 22"/>
          <p:cNvSpPr txBox="1"/>
          <p:nvPr/>
        </p:nvSpPr>
        <p:spPr>
          <a:xfrm>
            <a:off x="6156176" y="1052736"/>
            <a:ext cx="5040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mtClean="0"/>
              <a:t>1.</a:t>
            </a:r>
          </a:p>
          <a:p>
            <a:endParaRPr lang="nb-NO"/>
          </a:p>
          <a:p>
            <a:endParaRPr lang="nb-NO"/>
          </a:p>
          <a:p>
            <a:r>
              <a:rPr lang="nb-NO" smtClean="0"/>
              <a:t>2.</a:t>
            </a:r>
          </a:p>
          <a:p>
            <a:r>
              <a:rPr lang="nb-NO" smtClean="0"/>
              <a:t>3.</a:t>
            </a:r>
          </a:p>
          <a:p>
            <a:r>
              <a:rPr lang="nb-NO" smtClean="0"/>
              <a:t>4.</a:t>
            </a:r>
          </a:p>
          <a:p>
            <a:r>
              <a:rPr lang="nb-NO" smtClean="0"/>
              <a:t>5.</a:t>
            </a:r>
          </a:p>
        </p:txBody>
      </p:sp>
      <p:cxnSp>
        <p:nvCxnSpPr>
          <p:cNvPr id="25" name="Rett pil 24"/>
          <p:cNvCxnSpPr/>
          <p:nvPr/>
        </p:nvCxnSpPr>
        <p:spPr>
          <a:xfrm rot="10800000" flipV="1">
            <a:off x="2483768" y="1268760"/>
            <a:ext cx="374441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ett pil 26"/>
          <p:cNvCxnSpPr>
            <a:stCxn id="23" idx="1"/>
          </p:cNvCxnSpPr>
          <p:nvPr/>
        </p:nvCxnSpPr>
        <p:spPr>
          <a:xfrm rot="10800000" flipV="1">
            <a:off x="2843808" y="2068398"/>
            <a:ext cx="3312368" cy="1364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ett pil 31"/>
          <p:cNvCxnSpPr/>
          <p:nvPr/>
        </p:nvCxnSpPr>
        <p:spPr>
          <a:xfrm rot="10800000" flipV="1">
            <a:off x="3203848" y="2348880"/>
            <a:ext cx="3024336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ett pil 33"/>
          <p:cNvCxnSpPr/>
          <p:nvPr/>
        </p:nvCxnSpPr>
        <p:spPr>
          <a:xfrm rot="10800000">
            <a:off x="3131840" y="2564904"/>
            <a:ext cx="3096344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ett pil 35"/>
          <p:cNvCxnSpPr/>
          <p:nvPr/>
        </p:nvCxnSpPr>
        <p:spPr>
          <a:xfrm rot="10800000" flipV="1">
            <a:off x="2411760" y="2852936"/>
            <a:ext cx="3816424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 </a:t>
            </a:r>
            <a:endParaRPr lang="nb-NO"/>
          </a:p>
        </p:txBody>
      </p:sp>
      <p:sp>
        <p:nvSpPr>
          <p:cNvPr id="7" name="TekstSylinder 6"/>
          <p:cNvSpPr txBox="1"/>
          <p:nvPr/>
        </p:nvSpPr>
        <p:spPr>
          <a:xfrm>
            <a:off x="107504" y="2780928"/>
            <a:ext cx="446449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i="1" smtClean="0"/>
              <a:t>Beliggenhet</a:t>
            </a:r>
            <a:r>
              <a:rPr lang="nb-NO" smtClean="0"/>
              <a:t> – means Location</a:t>
            </a:r>
            <a:endParaRPr lang="nb-NO"/>
          </a:p>
          <a:p>
            <a:r>
              <a:rPr lang="nb-NO" b="1" i="1" smtClean="0"/>
              <a:t>Byggeår</a:t>
            </a:r>
            <a:r>
              <a:rPr lang="nb-NO" smtClean="0"/>
              <a:t> – Building year</a:t>
            </a:r>
          </a:p>
          <a:p>
            <a:r>
              <a:rPr lang="nb-NO" b="1" i="1" smtClean="0"/>
              <a:t>Renovert år </a:t>
            </a:r>
            <a:r>
              <a:rPr lang="nb-NO" smtClean="0"/>
              <a:t>– Year of renovation</a:t>
            </a:r>
          </a:p>
          <a:p>
            <a:r>
              <a:rPr lang="nb-NO" b="1" i="1" smtClean="0"/>
              <a:t>Bruksareal</a:t>
            </a:r>
            <a:r>
              <a:rPr lang="nb-NO" smtClean="0"/>
              <a:t> – Floor Space</a:t>
            </a:r>
          </a:p>
          <a:p>
            <a:r>
              <a:rPr lang="nb-NO" b="1" i="1" smtClean="0"/>
              <a:t>Bruttoareal</a:t>
            </a:r>
            <a:r>
              <a:rPr lang="nb-NO" smtClean="0"/>
              <a:t> – Gross area</a:t>
            </a:r>
          </a:p>
          <a:p>
            <a:endParaRPr lang="nb-NO"/>
          </a:p>
          <a:p>
            <a:r>
              <a:rPr lang="nb-NO" b="1" i="1" smtClean="0"/>
              <a:t>Primær rom, Grunnflate </a:t>
            </a:r>
            <a:r>
              <a:rPr lang="nb-NO" smtClean="0"/>
              <a:t>and </a:t>
            </a:r>
            <a:r>
              <a:rPr lang="nb-NO" b="1" i="1" smtClean="0"/>
              <a:t>Boligareal</a:t>
            </a:r>
            <a:r>
              <a:rPr lang="nb-NO" smtClean="0"/>
              <a:t> is for Norweagian properties.</a:t>
            </a:r>
          </a:p>
          <a:p>
            <a:endParaRPr lang="nb-NO" smtClean="0"/>
          </a:p>
          <a:p>
            <a:pPr>
              <a:buFontTx/>
              <a:buChar char="-"/>
            </a:pPr>
            <a:endParaRPr lang="nb-NO"/>
          </a:p>
          <a:p>
            <a:endParaRPr lang="nb-NO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88640"/>
            <a:ext cx="320992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lassholder for innhold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smtClean="0"/>
              <a:t> </a:t>
            </a:r>
            <a:endParaRPr lang="nb-NO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88640"/>
            <a:ext cx="349567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Rett pil 12"/>
          <p:cNvCxnSpPr/>
          <p:nvPr/>
        </p:nvCxnSpPr>
        <p:spPr>
          <a:xfrm>
            <a:off x="2627784" y="332656"/>
            <a:ext cx="367240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Sylinder 13"/>
          <p:cNvSpPr txBox="1"/>
          <p:nvPr/>
        </p:nvSpPr>
        <p:spPr>
          <a:xfrm>
            <a:off x="4932040" y="1268760"/>
            <a:ext cx="3528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i="1" smtClean="0"/>
              <a:t>På fjellet </a:t>
            </a:r>
            <a:r>
              <a:rPr lang="nb-NO" smtClean="0"/>
              <a:t>– On the mountain</a:t>
            </a:r>
          </a:p>
          <a:p>
            <a:r>
              <a:rPr lang="nb-NO" b="1" i="1" smtClean="0"/>
              <a:t>Ved sjøen </a:t>
            </a:r>
            <a:r>
              <a:rPr lang="nb-NO" smtClean="0"/>
              <a:t>– Bye the sea</a:t>
            </a:r>
          </a:p>
          <a:p>
            <a:r>
              <a:rPr lang="nb-NO" b="1" i="1" smtClean="0"/>
              <a:t>Innlandet</a:t>
            </a:r>
            <a:r>
              <a:rPr lang="nb-NO" smtClean="0"/>
              <a:t> – Inland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 </a:t>
            </a:r>
            <a:endParaRPr lang="nb-NO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88640"/>
            <a:ext cx="2592288" cy="1224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kstSylinder 8"/>
          <p:cNvSpPr txBox="1"/>
          <p:nvPr/>
        </p:nvSpPr>
        <p:spPr>
          <a:xfrm>
            <a:off x="4932040" y="1484784"/>
            <a:ext cx="26642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i="1" smtClean="0"/>
              <a:t>Leilighet</a:t>
            </a:r>
            <a:r>
              <a:rPr lang="nb-NO" sz="1600" smtClean="0"/>
              <a:t> – Flat</a:t>
            </a:r>
          </a:p>
          <a:p>
            <a:r>
              <a:rPr lang="nb-NO" sz="1600" b="1" i="1" smtClean="0"/>
              <a:t>Enebolig</a:t>
            </a:r>
            <a:r>
              <a:rPr lang="nb-NO" sz="1600" smtClean="0"/>
              <a:t> – House</a:t>
            </a:r>
          </a:p>
          <a:p>
            <a:r>
              <a:rPr lang="nb-NO" sz="1600" b="1" i="1" smtClean="0"/>
              <a:t>Rekkehus</a:t>
            </a:r>
            <a:r>
              <a:rPr lang="nb-NO" sz="1600" smtClean="0"/>
              <a:t> – Terraced house</a:t>
            </a:r>
          </a:p>
          <a:p>
            <a:r>
              <a:rPr lang="nb-NO" sz="1600" b="1" i="1" smtClean="0"/>
              <a:t>Gårdsbruk</a:t>
            </a:r>
            <a:r>
              <a:rPr lang="nb-NO" sz="1600" smtClean="0"/>
              <a:t> – Farm</a:t>
            </a:r>
          </a:p>
          <a:p>
            <a:r>
              <a:rPr lang="nb-NO" sz="1600" b="1" i="1" smtClean="0"/>
              <a:t>Hytte</a:t>
            </a:r>
            <a:r>
              <a:rPr lang="nb-NO" sz="1600" smtClean="0"/>
              <a:t> – Cottage</a:t>
            </a:r>
          </a:p>
          <a:p>
            <a:endParaRPr lang="nb-NO" sz="1600" smtClean="0"/>
          </a:p>
        </p:txBody>
      </p:sp>
      <p:sp>
        <p:nvSpPr>
          <p:cNvPr id="10" name="Rektangel 9"/>
          <p:cNvSpPr/>
          <p:nvPr/>
        </p:nvSpPr>
        <p:spPr>
          <a:xfrm>
            <a:off x="179512" y="3429000"/>
            <a:ext cx="885698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b="1" i="1" smtClean="0"/>
              <a:t>Boligtype</a:t>
            </a:r>
            <a:r>
              <a:rPr lang="nb-NO" smtClean="0"/>
              <a:t> – Means house type</a:t>
            </a:r>
          </a:p>
          <a:p>
            <a:r>
              <a:rPr lang="nb-NO" b="1" i="1" smtClean="0"/>
              <a:t>Ant. Soverom </a:t>
            </a:r>
            <a:r>
              <a:rPr lang="nb-NO" smtClean="0"/>
              <a:t>– Number of bedrooms</a:t>
            </a:r>
          </a:p>
          <a:p>
            <a:r>
              <a:rPr lang="nb-NO" b="1" i="1" smtClean="0"/>
              <a:t>Ant. Senger </a:t>
            </a:r>
            <a:r>
              <a:rPr lang="nb-NO" smtClean="0"/>
              <a:t>– Number of beds</a:t>
            </a:r>
          </a:p>
          <a:p>
            <a:r>
              <a:rPr lang="nb-NO" b="1" i="1" smtClean="0"/>
              <a:t>Ant. p-plasser </a:t>
            </a:r>
            <a:r>
              <a:rPr lang="nb-NO" smtClean="0"/>
              <a:t>– Number of parkingspots</a:t>
            </a:r>
          </a:p>
          <a:p>
            <a:r>
              <a:rPr lang="nb-NO" b="1" i="1" smtClean="0"/>
              <a:t>Husleie/felleskostnader</a:t>
            </a:r>
            <a:r>
              <a:rPr lang="nb-NO" smtClean="0"/>
              <a:t> – Rent/ common costs</a:t>
            </a:r>
          </a:p>
          <a:p>
            <a:r>
              <a:rPr lang="nb-NO" b="1" i="1" smtClean="0"/>
              <a:t>Husleie inkluderer </a:t>
            </a:r>
            <a:r>
              <a:rPr lang="nb-NO" smtClean="0"/>
              <a:t>– Rent includes</a:t>
            </a:r>
          </a:p>
          <a:p>
            <a:endParaRPr lang="nb-NO"/>
          </a:p>
          <a:p>
            <a:r>
              <a:rPr lang="nb-NO" b="1" i="1" smtClean="0"/>
              <a:t>Energikarakter</a:t>
            </a:r>
            <a:r>
              <a:rPr lang="nb-NO" smtClean="0"/>
              <a:t>, </a:t>
            </a:r>
            <a:r>
              <a:rPr lang="nb-NO" b="1" i="1" smtClean="0"/>
              <a:t>Oppvarmingskarakter</a:t>
            </a:r>
            <a:r>
              <a:rPr lang="nb-NO" smtClean="0"/>
              <a:t>, </a:t>
            </a:r>
            <a:r>
              <a:rPr lang="nb-NO" b="1" i="1" smtClean="0"/>
              <a:t>And. Fellesgjeld </a:t>
            </a:r>
            <a:r>
              <a:rPr lang="nb-NO" smtClean="0"/>
              <a:t>and </a:t>
            </a:r>
            <a:r>
              <a:rPr lang="nb-NO" b="1" i="1" smtClean="0"/>
              <a:t>And.fellesformue</a:t>
            </a:r>
            <a:r>
              <a:rPr lang="nb-NO" smtClean="0"/>
              <a:t> is for Norwegian properties </a:t>
            </a:r>
          </a:p>
          <a:p>
            <a:endParaRPr lang="nb-NO"/>
          </a:p>
          <a:p>
            <a:r>
              <a:rPr lang="nb-NO" smtClean="0"/>
              <a:t> </a:t>
            </a:r>
          </a:p>
          <a:p>
            <a:endParaRPr lang="nb-NO"/>
          </a:p>
          <a:p>
            <a:endParaRPr lang="nb-NO" smtClean="0"/>
          </a:p>
        </p:txBody>
      </p:sp>
      <p:pic>
        <p:nvPicPr>
          <p:cNvPr id="512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16632"/>
            <a:ext cx="4276191" cy="30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Rett pil 7"/>
          <p:cNvCxnSpPr/>
          <p:nvPr/>
        </p:nvCxnSpPr>
        <p:spPr>
          <a:xfrm>
            <a:off x="3419872" y="260648"/>
            <a:ext cx="252028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 </a:t>
            </a:r>
            <a:endParaRPr lang="nb-NO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522298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kstSylinder 5"/>
          <p:cNvSpPr txBox="1"/>
          <p:nvPr/>
        </p:nvSpPr>
        <p:spPr>
          <a:xfrm>
            <a:off x="251520" y="4869160"/>
            <a:ext cx="5184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i="1" smtClean="0"/>
              <a:t>Prisant.</a:t>
            </a:r>
            <a:r>
              <a:rPr lang="nb-NO" smtClean="0"/>
              <a:t> – Prise indication (remeber to choose currancy)</a:t>
            </a:r>
          </a:p>
          <a:p>
            <a:endParaRPr lang="nb-NO"/>
          </a:p>
          <a:p>
            <a:r>
              <a:rPr lang="nb-NO" smtClean="0"/>
              <a:t>The rest is for norwegian properties</a:t>
            </a:r>
            <a:endParaRPr lang="nb-NO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 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smtClean="0"/>
              <a:t> </a:t>
            </a:r>
            <a:endParaRPr lang="nb-NO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3" y="188640"/>
            <a:ext cx="8902165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kstSylinder 5"/>
          <p:cNvSpPr txBox="1"/>
          <p:nvPr/>
        </p:nvSpPr>
        <p:spPr>
          <a:xfrm>
            <a:off x="179512" y="4221088"/>
            <a:ext cx="87849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i="1" smtClean="0"/>
              <a:t>Beliggenhet</a:t>
            </a:r>
            <a:r>
              <a:rPr lang="nb-NO" smtClean="0"/>
              <a:t> – Location of the property</a:t>
            </a:r>
          </a:p>
          <a:p>
            <a:endParaRPr lang="nb-NO"/>
          </a:p>
          <a:p>
            <a:r>
              <a:rPr lang="nb-NO" b="1" i="1" smtClean="0"/>
              <a:t>Generelt</a:t>
            </a:r>
            <a:r>
              <a:rPr lang="nb-NO" smtClean="0"/>
              <a:t> – General information about the property</a:t>
            </a:r>
          </a:p>
          <a:p>
            <a:endParaRPr lang="nb-NO"/>
          </a:p>
          <a:p>
            <a:r>
              <a:rPr lang="nb-NO" b="1" i="1" smtClean="0"/>
              <a:t>Adkomst/ tomteforhold </a:t>
            </a:r>
            <a:r>
              <a:rPr lang="nb-NO" smtClean="0"/>
              <a:t>– Acess to the property and plot conditions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 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smtClean="0"/>
              <a:t> </a:t>
            </a:r>
            <a:endParaRPr lang="nb-NO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16631"/>
            <a:ext cx="8928992" cy="3988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Sylinder 4"/>
          <p:cNvSpPr txBox="1"/>
          <p:nvPr/>
        </p:nvSpPr>
        <p:spPr>
          <a:xfrm>
            <a:off x="179512" y="4293096"/>
            <a:ext cx="88569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i="1" smtClean="0"/>
              <a:t>Innhold</a:t>
            </a:r>
            <a:r>
              <a:rPr lang="nb-NO" smtClean="0"/>
              <a:t> – Content of the house/property</a:t>
            </a:r>
          </a:p>
          <a:p>
            <a:endParaRPr lang="nb-NO"/>
          </a:p>
          <a:p>
            <a:r>
              <a:rPr lang="nb-NO" b="1" i="1" smtClean="0"/>
              <a:t>Standard</a:t>
            </a:r>
            <a:r>
              <a:rPr lang="nb-NO" smtClean="0"/>
              <a:t> – Standard of the house/property</a:t>
            </a:r>
          </a:p>
          <a:p>
            <a:endParaRPr lang="nb-NO"/>
          </a:p>
          <a:p>
            <a:r>
              <a:rPr lang="nb-NO" b="1" i="1" smtClean="0"/>
              <a:t>Ekstra overskrift avsnitt til fri bruk </a:t>
            </a:r>
            <a:r>
              <a:rPr lang="nb-NO" smtClean="0"/>
              <a:t>– Extra heading and section free to use</a:t>
            </a:r>
          </a:p>
          <a:p>
            <a:r>
              <a:rPr lang="nb-NO" smtClean="0"/>
              <a:t>Fill in </a:t>
            </a:r>
            <a:r>
              <a:rPr lang="nb-NO" b="1" i="1" smtClean="0"/>
              <a:t>overskrift</a:t>
            </a:r>
            <a:r>
              <a:rPr lang="nb-NO" smtClean="0"/>
              <a:t> – heading, and text.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 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smtClean="0"/>
              <a:t> </a:t>
            </a:r>
            <a:endParaRPr lang="nb-NO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332657"/>
            <a:ext cx="8762003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4005064"/>
            <a:ext cx="475297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kstSylinder 6"/>
          <p:cNvSpPr txBox="1"/>
          <p:nvPr/>
        </p:nvSpPr>
        <p:spPr>
          <a:xfrm>
            <a:off x="179512" y="2132856"/>
            <a:ext cx="27363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nb-NO" sz="1200" b="1" i="1" smtClean="0"/>
              <a:t> Aplinanlegg </a:t>
            </a:r>
            <a:r>
              <a:rPr lang="nb-NO" sz="1200" smtClean="0"/>
              <a:t>- Skiresort</a:t>
            </a:r>
            <a:endParaRPr lang="nb-NO" sz="1200" b="1" i="1" smtClean="0"/>
          </a:p>
          <a:p>
            <a:pPr>
              <a:buFont typeface="Arial" pitchFamily="34" charset="0"/>
              <a:buChar char="•"/>
            </a:pPr>
            <a:r>
              <a:rPr lang="nb-NO" sz="1200" b="1" i="1" smtClean="0"/>
              <a:t> Båtplass</a:t>
            </a:r>
            <a:r>
              <a:rPr lang="nb-NO" sz="1200" smtClean="0"/>
              <a:t> - Harbour for own boat</a:t>
            </a:r>
          </a:p>
          <a:p>
            <a:pPr>
              <a:buFont typeface="Arial" pitchFamily="34" charset="0"/>
              <a:buChar char="•"/>
            </a:pPr>
            <a:r>
              <a:rPr lang="nb-NO" sz="1200" smtClean="0"/>
              <a:t> </a:t>
            </a:r>
            <a:r>
              <a:rPr lang="nb-NO" sz="1200" b="1" i="1" smtClean="0"/>
              <a:t>Offentlig vann- </a:t>
            </a:r>
            <a:r>
              <a:rPr lang="nb-NO" sz="1200" smtClean="0"/>
              <a:t>Public water and sewer</a:t>
            </a:r>
          </a:p>
          <a:p>
            <a:pPr>
              <a:buFont typeface="Arial" pitchFamily="34" charset="0"/>
              <a:buChar char="•"/>
            </a:pPr>
            <a:r>
              <a:rPr lang="nb-NO" sz="1200" smtClean="0"/>
              <a:t> </a:t>
            </a:r>
            <a:r>
              <a:rPr lang="nb-NO" sz="1200" b="1" i="1" smtClean="0"/>
              <a:t>Vaktmester</a:t>
            </a:r>
            <a:r>
              <a:rPr lang="nb-NO" sz="1200" smtClean="0"/>
              <a:t> - Caretaker/Janitor</a:t>
            </a:r>
          </a:p>
          <a:p>
            <a:pPr>
              <a:buFont typeface="Arial" pitchFamily="34" charset="0"/>
              <a:buChar char="•"/>
            </a:pPr>
            <a:r>
              <a:rPr lang="nb-NO" sz="1200" smtClean="0"/>
              <a:t> </a:t>
            </a:r>
            <a:r>
              <a:rPr lang="nb-NO" sz="1200" b="1" i="1" smtClean="0"/>
              <a:t>Innlagt vann </a:t>
            </a:r>
            <a:r>
              <a:rPr lang="nb-NO" sz="1200" smtClean="0"/>
              <a:t>- Indoor plumming</a:t>
            </a:r>
            <a:endParaRPr lang="nb-NO" sz="1200"/>
          </a:p>
        </p:txBody>
      </p:sp>
      <p:sp>
        <p:nvSpPr>
          <p:cNvPr id="8" name="TekstSylinder 7"/>
          <p:cNvSpPr txBox="1"/>
          <p:nvPr/>
        </p:nvSpPr>
        <p:spPr>
          <a:xfrm>
            <a:off x="3275856" y="2204864"/>
            <a:ext cx="288032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nb-NO" sz="1200" smtClean="0"/>
              <a:t> </a:t>
            </a:r>
            <a:r>
              <a:rPr lang="nb-NO" sz="1200" b="1" i="1" smtClean="0"/>
              <a:t>Balkong/Terrasse</a:t>
            </a:r>
            <a:r>
              <a:rPr lang="nb-NO" sz="1200" smtClean="0"/>
              <a:t> – Balcony/Terrace </a:t>
            </a:r>
          </a:p>
          <a:p>
            <a:pPr>
              <a:buFont typeface="Arial" pitchFamily="34" charset="0"/>
              <a:buChar char="•"/>
            </a:pPr>
            <a:r>
              <a:rPr lang="nb-NO" sz="1200"/>
              <a:t> </a:t>
            </a:r>
            <a:r>
              <a:rPr lang="nb-NO" sz="1200" b="1" i="1" smtClean="0"/>
              <a:t>Garasje/P-plass</a:t>
            </a:r>
            <a:r>
              <a:rPr lang="nb-NO" sz="1200" smtClean="0"/>
              <a:t> – Garage/Parkingspot</a:t>
            </a:r>
          </a:p>
          <a:p>
            <a:pPr>
              <a:buFont typeface="Arial" pitchFamily="34" charset="0"/>
              <a:buChar char="•"/>
            </a:pPr>
            <a:r>
              <a:rPr lang="nb-NO" sz="1200" smtClean="0"/>
              <a:t> </a:t>
            </a:r>
            <a:r>
              <a:rPr lang="nb-NO" sz="1200" b="1" i="1" smtClean="0"/>
              <a:t>Peis/Ildsted</a:t>
            </a:r>
            <a:r>
              <a:rPr lang="nb-NO" sz="1200" smtClean="0"/>
              <a:t> – Fireplace</a:t>
            </a:r>
          </a:p>
          <a:p>
            <a:pPr>
              <a:buFont typeface="Arial" pitchFamily="34" charset="0"/>
              <a:buChar char="•"/>
            </a:pPr>
            <a:r>
              <a:rPr lang="nb-NO" sz="1200"/>
              <a:t> </a:t>
            </a:r>
            <a:r>
              <a:rPr lang="nb-NO" sz="1200" b="1" i="1" smtClean="0"/>
              <a:t>Fiskemulighet</a:t>
            </a:r>
            <a:r>
              <a:rPr lang="nb-NO" sz="1200" smtClean="0"/>
              <a:t> – Possibility for fishing</a:t>
            </a:r>
          </a:p>
          <a:p>
            <a:pPr>
              <a:buFont typeface="Arial" pitchFamily="34" charset="0"/>
              <a:buChar char="•"/>
            </a:pPr>
            <a:r>
              <a:rPr lang="nb-NO" sz="1200" b="1" i="1" smtClean="0"/>
              <a:t> Strandlinje</a:t>
            </a:r>
            <a:r>
              <a:rPr lang="nb-NO" sz="1200" smtClean="0"/>
              <a:t> – Beachline </a:t>
            </a:r>
          </a:p>
          <a:p>
            <a:pPr>
              <a:buFont typeface="Arial" pitchFamily="34" charset="0"/>
              <a:buChar char="•"/>
            </a:pPr>
            <a:endParaRPr lang="nb-NO"/>
          </a:p>
        </p:txBody>
      </p:sp>
      <p:sp>
        <p:nvSpPr>
          <p:cNvPr id="9" name="TekstSylinder 8"/>
          <p:cNvSpPr txBox="1"/>
          <p:nvPr/>
        </p:nvSpPr>
        <p:spPr>
          <a:xfrm>
            <a:off x="6407696" y="2204864"/>
            <a:ext cx="27363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nb-NO" sz="1200"/>
              <a:t> </a:t>
            </a:r>
            <a:r>
              <a:rPr lang="nb-NO" sz="1200" b="1" i="1" smtClean="0"/>
              <a:t>Bilvei frem </a:t>
            </a:r>
            <a:r>
              <a:rPr lang="nb-NO" sz="1200" smtClean="0"/>
              <a:t>– Road to house</a:t>
            </a:r>
          </a:p>
          <a:p>
            <a:pPr>
              <a:buFont typeface="Arial" pitchFamily="34" charset="0"/>
              <a:buChar char="•"/>
            </a:pPr>
            <a:r>
              <a:rPr lang="nb-NO" sz="1200"/>
              <a:t> </a:t>
            </a:r>
            <a:r>
              <a:rPr lang="nb-NO" sz="1200" b="1" i="1" smtClean="0"/>
              <a:t>Golfbane</a:t>
            </a:r>
            <a:r>
              <a:rPr lang="nb-NO" sz="1200" smtClean="0"/>
              <a:t> – Golfcourse </a:t>
            </a:r>
          </a:p>
          <a:p>
            <a:pPr>
              <a:buFont typeface="Arial" pitchFamily="34" charset="0"/>
              <a:buChar char="•"/>
            </a:pPr>
            <a:r>
              <a:rPr lang="nb-NO" sz="1200"/>
              <a:t> </a:t>
            </a:r>
            <a:r>
              <a:rPr lang="nb-NO" sz="1200" b="1" i="1" smtClean="0"/>
              <a:t>Utsikt</a:t>
            </a:r>
            <a:r>
              <a:rPr lang="nb-NO" sz="1200" smtClean="0"/>
              <a:t> – View</a:t>
            </a:r>
          </a:p>
          <a:p>
            <a:pPr>
              <a:buFont typeface="Arial" pitchFamily="34" charset="0"/>
              <a:buChar char="•"/>
            </a:pPr>
            <a:r>
              <a:rPr lang="nb-NO" sz="1200" b="1" i="1" smtClean="0"/>
              <a:t> Innlagt strøm </a:t>
            </a:r>
            <a:r>
              <a:rPr lang="nb-NO" sz="1200" smtClean="0"/>
              <a:t>– Indoor electric</a:t>
            </a:r>
          </a:p>
          <a:p>
            <a:pPr>
              <a:buFont typeface="Arial" pitchFamily="34" charset="0"/>
              <a:buChar char="•"/>
            </a:pPr>
            <a:r>
              <a:rPr lang="nb-NO" sz="1200" b="1" i="1" smtClean="0"/>
              <a:t> Turterreng</a:t>
            </a:r>
            <a:r>
              <a:rPr lang="nb-NO" sz="1200" smtClean="0"/>
              <a:t> – Possibility for hiking </a:t>
            </a:r>
            <a:endParaRPr lang="nb-NO" sz="1200"/>
          </a:p>
        </p:txBody>
      </p:sp>
      <p:sp>
        <p:nvSpPr>
          <p:cNvPr id="10" name="TekstSylinder 9"/>
          <p:cNvSpPr txBox="1"/>
          <p:nvPr/>
        </p:nvSpPr>
        <p:spPr>
          <a:xfrm>
            <a:off x="5076056" y="4005064"/>
            <a:ext cx="38884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i="1" smtClean="0"/>
              <a:t>Visninger</a:t>
            </a:r>
            <a:r>
              <a:rPr lang="nb-NO" sz="1600" b="1" smtClean="0"/>
              <a:t> </a:t>
            </a:r>
            <a:r>
              <a:rPr lang="nb-NO" sz="1600" smtClean="0"/>
              <a:t>– Showing of the property </a:t>
            </a:r>
          </a:p>
          <a:p>
            <a:endParaRPr lang="nb-NO" sz="1600" smtClean="0"/>
          </a:p>
          <a:p>
            <a:r>
              <a:rPr lang="nb-NO" sz="1600" b="1" i="1" smtClean="0"/>
              <a:t>Dato (dd.mm.åååå) </a:t>
            </a:r>
            <a:r>
              <a:rPr lang="nb-NO" sz="1600" smtClean="0"/>
              <a:t>– Date (dd.mm.yyyy)</a:t>
            </a:r>
          </a:p>
          <a:p>
            <a:r>
              <a:rPr lang="nb-NO" sz="1600" b="1" i="1" smtClean="0"/>
              <a:t>Fra kl. (tt.mm) </a:t>
            </a:r>
            <a:r>
              <a:rPr lang="nb-NO" sz="1600" smtClean="0"/>
              <a:t>– From clock (tt.mm)</a:t>
            </a:r>
          </a:p>
          <a:p>
            <a:r>
              <a:rPr lang="nb-NO" sz="1600" b="1" i="1" smtClean="0"/>
              <a:t>Til kl. (tt.mm) </a:t>
            </a:r>
            <a:r>
              <a:rPr lang="nb-NO" sz="1600" smtClean="0"/>
              <a:t>– To clock (tt.mm)</a:t>
            </a:r>
          </a:p>
          <a:p>
            <a:r>
              <a:rPr lang="nb-NO" sz="1600" b="1" i="1" smtClean="0"/>
              <a:t>Merknad</a:t>
            </a:r>
            <a:r>
              <a:rPr lang="nb-NO" sz="1600" smtClean="0"/>
              <a:t> – Note </a:t>
            </a:r>
            <a:endParaRPr lang="nb-NO"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686</Words>
  <Application>Microsoft Office PowerPoint</Application>
  <PresentationFormat>Skjermfremvisning (4:3)</PresentationFormat>
  <Paragraphs>135</Paragraphs>
  <Slides>12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Office-tema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>Schibsted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filekaar</dc:creator>
  <cp:lastModifiedBy>Mahgoub, Gunhild</cp:lastModifiedBy>
  <cp:revision>30</cp:revision>
  <dcterms:created xsi:type="dcterms:W3CDTF">2011-04-28T08:59:17Z</dcterms:created>
  <dcterms:modified xsi:type="dcterms:W3CDTF">2016-08-24T11:24:21Z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-1270322106</vt:i4>
  </property>
  <property fmtid="{D5CDD505-2E9C-101B-9397-08002B2CF9AE}" pid="3" name="_NewReviewCycle">
    <vt:lpwstr/>
  </property>
  <property fmtid="{D5CDD505-2E9C-101B-9397-08002B2CF9AE}" pid="4" name="_EmailSubject">
    <vt:lpwstr>To ekstra artikler</vt:lpwstr>
  </property>
  <property fmtid="{D5CDD505-2E9C-101B-9397-08002B2CF9AE}" pid="5" name="_AuthorEmail">
    <vt:lpwstr>mohammed.aden.elmi@finn.no</vt:lpwstr>
  </property>
  <property fmtid="{D5CDD505-2E9C-101B-9397-08002B2CF9AE}" pid="6" name="_AuthorEmailDisplayName">
    <vt:lpwstr>Elmi, Mohammed Aden</vt:lpwstr>
  </property>
</Properties>
</file>